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65" r:id="rId2"/>
    <p:sldId id="283" r:id="rId3"/>
    <p:sldId id="259" r:id="rId4"/>
    <p:sldId id="258" r:id="rId5"/>
    <p:sldId id="284" r:id="rId6"/>
    <p:sldId id="267" r:id="rId7"/>
    <p:sldId id="268" r:id="rId8"/>
    <p:sldId id="270" r:id="rId9"/>
    <p:sldId id="271" r:id="rId10"/>
    <p:sldId id="277" r:id="rId11"/>
    <p:sldId id="279" r:id="rId12"/>
    <p:sldId id="278" r:id="rId13"/>
    <p:sldId id="280" r:id="rId14"/>
    <p:sldId id="282" r:id="rId15"/>
    <p:sldId id="272" r:id="rId16"/>
    <p:sldId id="273" r:id="rId17"/>
    <p:sldId id="274" r:id="rId18"/>
    <p:sldId id="275" r:id="rId19"/>
    <p:sldId id="276" r:id="rId20"/>
    <p:sldId id="281" r:id="rId21"/>
    <p:sldId id="266" r:id="rId22"/>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0B3DF5-6599-41CD-A728-4938E5E705C4}" type="datetimeFigureOut">
              <a:rPr lang="fr-FR" smtClean="0"/>
              <a:t>08/12/2021</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C0CE7B-EE41-4AFC-94A7-1087A55CAC4D}" type="slidenum">
              <a:rPr lang="fr-FR" smtClean="0"/>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2DC0CE7B-EE41-4AFC-94A7-1087A55CAC4D}" type="slidenum">
              <a:rPr lang="fr-FR" smtClean="0"/>
              <a:t>1</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2"/>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4"/>
          <p:cNvSpPr>
            <a:spLocks noGrp="1"/>
          </p:cNvSpPr>
          <p:nvPr>
            <p:ph type="dt" sz="half" idx="10"/>
          </p:nvPr>
        </p:nvSpPr>
        <p:spPr/>
        <p:txBody>
          <a:bodyPr/>
          <a:lstStyle/>
          <a:p>
            <a:fld id="{6B4F2266-3C7C-4C0C-A8DE-F2A4ACD0786B}" type="datetimeFigureOut">
              <a:rPr lang="fr-FR" smtClean="0"/>
              <a:pPr/>
              <a:t>08/12/2021</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FD5DED65-19FB-4811-BA50-B77B66BC2F77}" type="slidenum">
              <a:rPr lang="fr-FR" smtClean="0"/>
              <a:pPr/>
              <a:t>‹N°›</a:t>
            </a:fld>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4F2266-3C7C-4C0C-A8DE-F2A4ACD0786B}" type="datetimeFigureOut">
              <a:rPr lang="fr-FR" smtClean="0"/>
              <a:pPr/>
              <a:t>08/12/2021</a:t>
            </a:fld>
            <a:endParaRPr lang="fr-FR" dirty="0"/>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5DED65-19FB-4811-BA50-B77B66BC2F77}" type="slidenum">
              <a:rPr lang="fr-FR" smtClean="0"/>
              <a:pPr/>
              <a:t>‹N°›</a:t>
            </a:fld>
            <a:endParaRPr lang="fr-F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medicardice.be/index.php?lang=fr&amp;act=ch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00034" y="1714488"/>
            <a:ext cx="8229600" cy="1143000"/>
          </a:xfrm>
        </p:spPr>
        <p:txBody>
          <a:bodyPr/>
          <a:lstStyle/>
          <a:p>
            <a:r>
              <a:rPr lang="fr-FR" b="1" dirty="0" smtClean="0"/>
              <a:t>Douleur thoracique aiguë</a:t>
            </a:r>
            <a:endParaRPr lang="fr-FR" dirty="0"/>
          </a:p>
        </p:txBody>
      </p:sp>
      <p:sp>
        <p:nvSpPr>
          <p:cNvPr id="3" name="Espace réservé du contenu 2"/>
          <p:cNvSpPr>
            <a:spLocks noGrp="1"/>
          </p:cNvSpPr>
          <p:nvPr>
            <p:ph idx="1"/>
          </p:nvPr>
        </p:nvSpPr>
        <p:spPr/>
        <p:txBody>
          <a:bodyPr>
            <a:normAutofit/>
          </a:bodyPr>
          <a:lstStyle/>
          <a:p>
            <a:endParaRPr lang="fr-FR" dirty="0" smtClean="0"/>
          </a:p>
          <a:p>
            <a:endParaRPr lang="fr-FR" dirty="0" smtClean="0"/>
          </a:p>
          <a:p>
            <a:pPr algn="ctr">
              <a:buNone/>
            </a:pPr>
            <a:endParaRPr lang="fr-FR" b="1" i="1" dirty="0" smtClean="0"/>
          </a:p>
          <a:p>
            <a:pPr algn="ctr">
              <a:buNone/>
            </a:pPr>
            <a:endParaRPr lang="fr-FR" b="1" i="1" dirty="0" smtClean="0"/>
          </a:p>
          <a:p>
            <a:pPr algn="ctr">
              <a:buNone/>
            </a:pPr>
            <a:r>
              <a:rPr lang="fr-FR" b="1" i="1" dirty="0" smtClean="0"/>
              <a:t>Achour M.A</a:t>
            </a:r>
          </a:p>
          <a:p>
            <a:pPr algn="r">
              <a:buNone/>
            </a:pPr>
            <a:r>
              <a:rPr lang="fr-FR" sz="2800" b="1" i="1" dirty="0" smtClean="0"/>
              <a:t>Service des Urgences</a:t>
            </a:r>
          </a:p>
          <a:p>
            <a:pPr algn="r">
              <a:buNone/>
            </a:pPr>
            <a:r>
              <a:rPr lang="fr-FR" sz="2800" b="1" i="1" dirty="0" smtClean="0"/>
              <a:t> CHU Constantine</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Insuffisance coronaire</a:t>
            </a:r>
            <a:endParaRPr lang="fr-FR" b="1" dirty="0"/>
          </a:p>
        </p:txBody>
      </p:sp>
      <p:sp>
        <p:nvSpPr>
          <p:cNvPr id="3" name="Espace réservé du contenu 2"/>
          <p:cNvSpPr>
            <a:spLocks noGrp="1"/>
          </p:cNvSpPr>
          <p:nvPr>
            <p:ph idx="1"/>
          </p:nvPr>
        </p:nvSpPr>
        <p:spPr/>
        <p:txBody>
          <a:bodyPr>
            <a:normAutofit fontScale="70000" lnSpcReduction="20000"/>
          </a:bodyPr>
          <a:lstStyle/>
          <a:p>
            <a:pPr algn="ctr">
              <a:buNone/>
            </a:pPr>
            <a:r>
              <a:rPr lang="fr-FR" b="1" u="sng" dirty="0" smtClean="0"/>
              <a:t>1.Angine de poitrine ou angor stable</a:t>
            </a:r>
            <a:r>
              <a:rPr lang="fr-FR" b="1" dirty="0" smtClean="0"/>
              <a:t>  </a:t>
            </a:r>
          </a:p>
          <a:p>
            <a:pPr>
              <a:buNone/>
            </a:pPr>
            <a:r>
              <a:rPr lang="fr-FR" dirty="0" smtClean="0"/>
              <a:t>Douleurs rétro sternale, constrictive, irradiant vers les mâchoires et bras, survenant à l’effort et cédant au repos ou à la prise de trinitrine. </a:t>
            </a:r>
          </a:p>
          <a:p>
            <a:pPr>
              <a:buNone/>
            </a:pPr>
            <a:r>
              <a:rPr lang="fr-FR" u="sng" dirty="0" smtClean="0"/>
              <a:t>L’ECG</a:t>
            </a:r>
            <a:r>
              <a:rPr lang="fr-FR" dirty="0" smtClean="0"/>
              <a:t> de repos est le plus souvent normal, L’épreuve de l’effort  établit le diagnostic en reproduisant la douleur et induit un sous décalage du segment ST.  Lorsque cette douleur apparaît au repos, il peut s’agir d’un angor instable, pouvant évoluer vers un infarctus du myocarde. </a:t>
            </a:r>
            <a:endParaRPr lang="fr-FR" b="1" dirty="0" smtClean="0"/>
          </a:p>
          <a:p>
            <a:pPr algn="ctr">
              <a:buNone/>
            </a:pPr>
            <a:r>
              <a:rPr lang="fr-FR" b="1" dirty="0" smtClean="0"/>
              <a:t>      </a:t>
            </a:r>
            <a:r>
              <a:rPr lang="fr-FR" b="1" u="sng" dirty="0" smtClean="0"/>
              <a:t>2.L’infarctus du myocarde </a:t>
            </a:r>
            <a:r>
              <a:rPr lang="fr-FR" b="1" dirty="0" smtClean="0"/>
              <a:t>  </a:t>
            </a:r>
          </a:p>
          <a:p>
            <a:pPr>
              <a:buNone/>
            </a:pPr>
            <a:r>
              <a:rPr lang="fr-FR" dirty="0" smtClean="0"/>
              <a:t>La douleur est la même, mais plus marquée, atroce, torturant le malade , persistante, elle peut s’associer à une dyspnée, des sueurs, voire un état de choc.  </a:t>
            </a:r>
            <a:r>
              <a:rPr lang="fr-FR" u="sng" dirty="0" smtClean="0"/>
              <a:t>L’ECG</a:t>
            </a:r>
            <a:r>
              <a:rPr lang="fr-FR" dirty="0" smtClean="0"/>
              <a:t> met en évidence une onde de pardee. La prise en charge : désobstruction coronaire urgente soit par thrombolyse, soit par angioplastie</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Embolie pulmonaire</a:t>
            </a:r>
            <a:endParaRPr lang="fr-FR" b="1" dirty="0"/>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t>    -Si le contexte  est évocateur , l’exploration la  (+) performante est le scanner spiralé  thoracique </a:t>
            </a:r>
          </a:p>
          <a:p>
            <a:pPr>
              <a:buNone/>
            </a:pPr>
            <a:r>
              <a:rPr lang="fr-FR" dirty="0" smtClean="0"/>
              <a:t>    -La scintigraphie pulmonaire est un peu (-) performante    mais plus sensible dans les embolies distales. </a:t>
            </a:r>
          </a:p>
          <a:p>
            <a:pPr>
              <a:buNone/>
            </a:pPr>
            <a:r>
              <a:rPr lang="fr-FR" dirty="0" smtClean="0"/>
              <a:t>    -Les D dimères ont une valeur prédictive négative </a:t>
            </a:r>
          </a:p>
          <a:p>
            <a:pPr>
              <a:buNone/>
            </a:pPr>
            <a:r>
              <a:rPr lang="fr-FR" dirty="0" smtClean="0"/>
              <a:t>    -Traitement:  </a:t>
            </a:r>
          </a:p>
          <a:p>
            <a:pPr>
              <a:buNone/>
            </a:pPr>
            <a:r>
              <a:rPr lang="fr-FR" dirty="0" smtClean="0"/>
              <a:t>                            -Repos strict au lit.</a:t>
            </a:r>
          </a:p>
          <a:p>
            <a:pPr>
              <a:buNone/>
            </a:pPr>
            <a:r>
              <a:rPr lang="fr-FR" dirty="0" smtClean="0"/>
              <a:t>               -Oxygénothérapie adaptée à la SaO2 </a:t>
            </a:r>
          </a:p>
          <a:p>
            <a:pPr>
              <a:buNone/>
            </a:pPr>
            <a:r>
              <a:rPr lang="fr-FR" dirty="0" smtClean="0"/>
              <a:t>           -Héparinothérapie  puis AVK  et thrombolyse dans</a:t>
            </a:r>
          </a:p>
          <a:p>
            <a:pPr>
              <a:buNone/>
            </a:pPr>
            <a:r>
              <a:rPr lang="fr-FR" dirty="0" smtClean="0"/>
              <a:t>                               l’ EP massive.</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Embolie pulmonaire</a:t>
            </a:r>
            <a:endParaRPr lang="fr-FR" b="1" dirty="0"/>
          </a:p>
        </p:txBody>
      </p:sp>
      <p:sp>
        <p:nvSpPr>
          <p:cNvPr id="3" name="Espace réservé du contenu 2"/>
          <p:cNvSpPr>
            <a:spLocks noGrp="1"/>
          </p:cNvSpPr>
          <p:nvPr>
            <p:ph idx="1"/>
          </p:nvPr>
        </p:nvSpPr>
        <p:spPr/>
        <p:txBody>
          <a:bodyPr>
            <a:normAutofit fontScale="62500" lnSpcReduction="20000"/>
          </a:bodyPr>
          <a:lstStyle/>
          <a:p>
            <a:pPr>
              <a:buNone/>
            </a:pPr>
            <a:r>
              <a:rPr lang="fr-FR" dirty="0" smtClean="0"/>
              <a:t>-La douleur est basi-thoracique, brutale , dyspnéisante (polypnée)    augmentant avec les mouvements respiratoires .</a:t>
            </a:r>
          </a:p>
          <a:p>
            <a:pPr>
              <a:buNone/>
            </a:pPr>
            <a:r>
              <a:rPr lang="fr-FR" dirty="0" smtClean="0"/>
              <a:t>-Peut s’associer à une angoisse ou parfois à un état de choc avec  perte de connaissance lorsque  l’embolie est massive </a:t>
            </a:r>
          </a:p>
          <a:p>
            <a:pPr>
              <a:buNone/>
            </a:pPr>
            <a:r>
              <a:rPr lang="fr-FR" dirty="0" smtClean="0"/>
              <a:t>- Le diagnostic est suggéré dans certaines situations : Post partum , post abortum ; Chirurgie Alitement prolongé ; Varices des membres inférieurs ; Troubles de la coagulation.</a:t>
            </a:r>
          </a:p>
          <a:p>
            <a:pPr>
              <a:buNone/>
            </a:pPr>
            <a:r>
              <a:rPr lang="fr-FR" dirty="0" smtClean="0"/>
              <a:t>- La radiographie thoracique est le plus souvent normale au début .On retrouve plus souvent : des signes en rapport avec la bronchoconstriction : atélectasies  surélévation d’une coupole diaphragmatique (du côté de l’EP)   des signes en rapport avec l’infarctus pulmonaire : opacité périphérique, systématisée, non rétractile des signes en rapport avec une irritation pleurale : émoussement d’un cul-de-sac pleural, voire épanchement plus abondant  </a:t>
            </a:r>
          </a:p>
          <a:p>
            <a:pPr>
              <a:buNone/>
            </a:pPr>
            <a:r>
              <a:rPr lang="fr-FR" dirty="0" smtClean="0"/>
              <a:t>-L’ECG peut être normal , ou objective une tachycardie , un bloc de branche droit , un aspect S1 Q3 ( dextro rotation  du cœur) et des troubles de la repolarisation à droite</a:t>
            </a:r>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Dissection aortique</a:t>
            </a:r>
            <a:endParaRPr lang="fr-FR" b="1" dirty="0"/>
          </a:p>
        </p:txBody>
      </p:sp>
      <p:sp>
        <p:nvSpPr>
          <p:cNvPr id="3" name="Espace réservé du contenu 2"/>
          <p:cNvSpPr>
            <a:spLocks noGrp="1"/>
          </p:cNvSpPr>
          <p:nvPr>
            <p:ph idx="1"/>
          </p:nvPr>
        </p:nvSpPr>
        <p:spPr/>
        <p:txBody>
          <a:bodyPr>
            <a:normAutofit fontScale="62500" lnSpcReduction="20000"/>
          </a:bodyPr>
          <a:lstStyle/>
          <a:p>
            <a:pPr>
              <a:buNone/>
            </a:pPr>
            <a:r>
              <a:rPr lang="fr-FR" dirty="0" smtClean="0"/>
              <a:t> </a:t>
            </a:r>
          </a:p>
          <a:p>
            <a:pPr>
              <a:buNone/>
            </a:pPr>
            <a:r>
              <a:rPr lang="fr-FR" dirty="0" smtClean="0"/>
              <a:t> -Douleur précordiale très intense , de survenue brutale , irradiant souvent dans le dos et les lombes.</a:t>
            </a:r>
          </a:p>
          <a:p>
            <a:pPr>
              <a:buNone/>
            </a:pPr>
            <a:r>
              <a:rPr lang="fr-FR" dirty="0" smtClean="0"/>
              <a:t> -Le terrain :  HTA +++++ , Maladies du tissus élastique.  </a:t>
            </a:r>
          </a:p>
          <a:p>
            <a:pPr>
              <a:buNone/>
            </a:pPr>
            <a:r>
              <a:rPr lang="fr-FR" dirty="0" smtClean="0"/>
              <a:t> -L’examen peut noter :  Une hypertension artérielle (urgence HTA)  </a:t>
            </a:r>
          </a:p>
          <a:p>
            <a:pPr>
              <a:buNone/>
            </a:pPr>
            <a:r>
              <a:rPr lang="fr-FR" dirty="0" smtClean="0"/>
              <a:t>     Un frottement péricardique avec ou sans signes de tamponnade </a:t>
            </a:r>
          </a:p>
          <a:p>
            <a:pPr>
              <a:buNone/>
            </a:pPr>
            <a:r>
              <a:rPr lang="fr-FR" dirty="0" smtClean="0"/>
              <a:t>     Une asymétrie  </a:t>
            </a:r>
            <a:r>
              <a:rPr lang="fr-FR" dirty="0" err="1" smtClean="0"/>
              <a:t>tensionnelle</a:t>
            </a:r>
            <a:r>
              <a:rPr lang="fr-FR" dirty="0" smtClean="0"/>
              <a:t>  -Pouls absent ou très diminué  avec  le plus souvent  un souffle d’insuffisance aortique. </a:t>
            </a:r>
          </a:p>
          <a:p>
            <a:pPr>
              <a:buNone/>
            </a:pPr>
            <a:r>
              <a:rPr lang="fr-FR" dirty="0" smtClean="0"/>
              <a:t> -L’ECG est le plus souvent normal , en l’absence d’épanchement péricardique.  </a:t>
            </a:r>
          </a:p>
          <a:p>
            <a:pPr>
              <a:buNone/>
            </a:pPr>
            <a:r>
              <a:rPr lang="fr-FR" dirty="0" smtClean="0"/>
              <a:t> -Le télé thorax objective un élargissement du médiastin. </a:t>
            </a:r>
          </a:p>
          <a:p>
            <a:pPr>
              <a:buNone/>
            </a:pPr>
            <a:r>
              <a:rPr lang="fr-FR" dirty="0" smtClean="0"/>
              <a:t> -L’écho cardiographie trans-oesophagienne , la TDM et surtout l’IRM thoracique confirment le diagnostic. </a:t>
            </a:r>
          </a:p>
          <a:p>
            <a:pPr>
              <a:buNone/>
            </a:pPr>
            <a:r>
              <a:rPr lang="fr-FR" dirty="0" smtClean="0"/>
              <a:t> -TRT :       Type A :   Chirurgie  </a:t>
            </a:r>
          </a:p>
          <a:p>
            <a:pPr>
              <a:buNone/>
            </a:pPr>
            <a:r>
              <a:rPr lang="fr-FR" dirty="0" smtClean="0"/>
              <a:t>                   Type B  : TRT médical anti HTA </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Douleurs péricardiques</a:t>
            </a:r>
            <a:endParaRPr lang="fr-FR" b="1" dirty="0"/>
          </a:p>
        </p:txBody>
      </p:sp>
      <p:sp>
        <p:nvSpPr>
          <p:cNvPr id="3" name="Espace réservé du contenu 2"/>
          <p:cNvSpPr>
            <a:spLocks noGrp="1"/>
          </p:cNvSpPr>
          <p:nvPr>
            <p:ph idx="1"/>
          </p:nvPr>
        </p:nvSpPr>
        <p:spPr/>
        <p:txBody>
          <a:bodyPr>
            <a:normAutofit fontScale="70000" lnSpcReduction="20000"/>
          </a:bodyPr>
          <a:lstStyle/>
          <a:p>
            <a:pPr>
              <a:buNone/>
            </a:pPr>
            <a:r>
              <a:rPr lang="fr-FR" dirty="0" smtClean="0"/>
              <a:t>la douleur précordiale, constrictive  semblable à celle de l’angor irradiant  à l épaule ou au bras gauche , mais augmentée par l’inspiration et la toux, et diminuée par l’antéflexion. </a:t>
            </a:r>
          </a:p>
          <a:p>
            <a:pPr>
              <a:buNone/>
            </a:pPr>
            <a:r>
              <a:rPr lang="fr-FR" dirty="0" smtClean="0"/>
              <a:t> Elle s’accompagne de dyspnée avec polypnée.  </a:t>
            </a:r>
          </a:p>
          <a:p>
            <a:pPr>
              <a:buNone/>
            </a:pPr>
            <a:r>
              <a:rPr lang="fr-FR" dirty="0" smtClean="0"/>
              <a:t>                                         </a:t>
            </a:r>
            <a:r>
              <a:rPr lang="fr-FR" b="1" u="sng" dirty="0" smtClean="0"/>
              <a:t>LA PÉRICARDITE AIGUE</a:t>
            </a:r>
            <a:r>
              <a:rPr lang="fr-FR" dirty="0" smtClean="0"/>
              <a:t>:</a:t>
            </a:r>
          </a:p>
          <a:p>
            <a:pPr>
              <a:buNone/>
            </a:pPr>
            <a:r>
              <a:rPr lang="fr-FR" dirty="0" smtClean="0"/>
              <a:t> ( inflammation des feuillets du péricarde , sèche ou avec épanchement ) </a:t>
            </a:r>
          </a:p>
          <a:p>
            <a:pPr>
              <a:buNone/>
            </a:pPr>
            <a:r>
              <a:rPr lang="fr-FR" dirty="0" smtClean="0"/>
              <a:t> Notion de syndrome grippal 1 a 2 semaines avant.  L’examen retrouve  un frottement péricardique  mésocardiaque , de temps variable, systolique , ou diastolique  ou systolo diastolique superficiel variable avec la position du malade et dans le temps. </a:t>
            </a:r>
          </a:p>
          <a:p>
            <a:pPr>
              <a:buNone/>
            </a:pPr>
            <a:r>
              <a:rPr lang="fr-FR" dirty="0" smtClean="0"/>
              <a:t>L’ECG montre un bas voltage avec des troubles de la repolarisation diffus, alternance électrique, sous décalage P-Q  </a:t>
            </a:r>
          </a:p>
          <a:p>
            <a:pPr>
              <a:buNone/>
            </a:pPr>
            <a:r>
              <a:rPr lang="fr-FR" dirty="0" smtClean="0"/>
              <a:t> La radio thorax: augmentation de la silhouette cardiaque lorsqu’il y a un épanchement :classique, cœur en « carafe »</a:t>
            </a: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Douleur d’origine extracardiaque</a:t>
            </a:r>
            <a:br>
              <a:rPr lang="fr-FR" b="1" dirty="0" smtClean="0"/>
            </a:br>
            <a:r>
              <a:rPr lang="fr-FR" b="1" dirty="0" smtClean="0"/>
              <a:t>Quand y penser ?</a:t>
            </a:r>
            <a:endParaRPr lang="fr-FR" b="1" dirty="0"/>
          </a:p>
        </p:txBody>
      </p:sp>
      <p:sp>
        <p:nvSpPr>
          <p:cNvPr id="3" name="Espace réservé du contenu 2"/>
          <p:cNvSpPr>
            <a:spLocks noGrp="1"/>
          </p:cNvSpPr>
          <p:nvPr>
            <p:ph idx="1"/>
          </p:nvPr>
        </p:nvSpPr>
        <p:spPr/>
        <p:txBody>
          <a:bodyPr>
            <a:normAutofit fontScale="92500" lnSpcReduction="10000"/>
          </a:bodyPr>
          <a:lstStyle/>
          <a:p>
            <a:pPr>
              <a:buNone/>
            </a:pPr>
            <a:r>
              <a:rPr lang="fr-FR" dirty="0" smtClean="0"/>
              <a:t>•Patient jeune </a:t>
            </a:r>
          </a:p>
          <a:p>
            <a:pPr>
              <a:buNone/>
            </a:pPr>
            <a:r>
              <a:rPr lang="fr-FR" dirty="0" smtClean="0"/>
              <a:t>•Femme (++)</a:t>
            </a:r>
          </a:p>
          <a:p>
            <a:pPr>
              <a:buNone/>
            </a:pPr>
            <a:r>
              <a:rPr lang="fr-FR" dirty="0" smtClean="0"/>
              <a:t>•Absence de  facteur de risque cardio-vasculaire </a:t>
            </a:r>
          </a:p>
          <a:p>
            <a:pPr>
              <a:buNone/>
            </a:pPr>
            <a:r>
              <a:rPr lang="fr-FR" dirty="0" smtClean="0"/>
              <a:t>•Contexte de stress ou d’angoisse</a:t>
            </a:r>
          </a:p>
          <a:p>
            <a:pPr>
              <a:buNone/>
            </a:pPr>
            <a:r>
              <a:rPr lang="fr-FR" dirty="0" smtClean="0"/>
              <a:t> •Caractères de la douleur: douleur depuis plusieurs années ou mois, à type de picotements, topographie sous mammaire. </a:t>
            </a:r>
          </a:p>
          <a:p>
            <a:pPr>
              <a:buNone/>
            </a:pPr>
            <a:r>
              <a:rPr lang="fr-FR" dirty="0" smtClean="0"/>
              <a:t>•Symptomatologie riche </a:t>
            </a:r>
          </a:p>
          <a:p>
            <a:pPr>
              <a:buNone/>
            </a:pPr>
            <a:r>
              <a:rPr lang="fr-FR" dirty="0" smtClean="0"/>
              <a:t>•Douleur ne gênant pas la vie socio-professionnelle</a:t>
            </a:r>
            <a:endParaRPr lang="fr-F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Épanchement pleural liquidien</a:t>
            </a:r>
            <a:endParaRPr lang="fr-FR" b="1" dirty="0"/>
          </a:p>
        </p:txBody>
      </p:sp>
      <p:sp>
        <p:nvSpPr>
          <p:cNvPr id="3" name="Espace réservé du contenu 2"/>
          <p:cNvSpPr>
            <a:spLocks noGrp="1"/>
          </p:cNvSpPr>
          <p:nvPr>
            <p:ph idx="1"/>
          </p:nvPr>
        </p:nvSpPr>
        <p:spPr/>
        <p:txBody>
          <a:bodyPr/>
          <a:lstStyle/>
          <a:p>
            <a:pPr>
              <a:buNone/>
            </a:pPr>
            <a:r>
              <a:rPr lang="fr-FR" dirty="0" smtClean="0"/>
              <a:t> - Douleur latéralisée, pouvant irradier dans l’épaule, augmentée à la respiration et à la toux  associée à une dyspnée </a:t>
            </a:r>
          </a:p>
          <a:p>
            <a:pPr>
              <a:buNone/>
            </a:pPr>
            <a:endParaRPr lang="fr-FR" dirty="0" smtClean="0"/>
          </a:p>
          <a:p>
            <a:pPr>
              <a:buNone/>
            </a:pPr>
            <a:r>
              <a:rPr lang="fr-FR" dirty="0" smtClean="0"/>
              <a:t> -Syndrome d’épanchement liquidien:</a:t>
            </a:r>
          </a:p>
          <a:p>
            <a:pPr>
              <a:buNone/>
            </a:pPr>
            <a:r>
              <a:rPr lang="fr-FR" dirty="0" smtClean="0"/>
              <a:t>      Abolition du murmure vésiculaire, abolition   des vibrations vocales, matité à la percussion</a:t>
            </a:r>
            <a:endParaRPr lang="fr-F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Pneumothorax</a:t>
            </a:r>
            <a:endParaRPr lang="fr-FR" b="1" dirty="0"/>
          </a:p>
        </p:txBody>
      </p:sp>
      <p:sp>
        <p:nvSpPr>
          <p:cNvPr id="3" name="Espace réservé du contenu 2"/>
          <p:cNvSpPr>
            <a:spLocks noGrp="1"/>
          </p:cNvSpPr>
          <p:nvPr>
            <p:ph idx="1"/>
          </p:nvPr>
        </p:nvSpPr>
        <p:spPr/>
        <p:txBody>
          <a:bodyPr/>
          <a:lstStyle/>
          <a:p>
            <a:pPr>
              <a:buNone/>
            </a:pPr>
            <a:r>
              <a:rPr lang="fr-FR" dirty="0" smtClean="0"/>
              <a:t>       Même type de douleur, de début brutal</a:t>
            </a:r>
          </a:p>
          <a:p>
            <a:pPr>
              <a:buNone/>
            </a:pPr>
            <a:r>
              <a:rPr lang="fr-FR" dirty="0" smtClean="0"/>
              <a:t>       Syndrome d’épanchement aérien: </a:t>
            </a:r>
          </a:p>
          <a:p>
            <a:pPr>
              <a:buNone/>
            </a:pPr>
            <a:r>
              <a:rPr lang="fr-FR" dirty="0" smtClean="0"/>
              <a:t>      abolition du murmure vésiculaire et des         </a:t>
            </a:r>
          </a:p>
          <a:p>
            <a:pPr>
              <a:buNone/>
            </a:pPr>
            <a:r>
              <a:rPr lang="fr-FR" dirty="0" smtClean="0"/>
              <a:t>vibrations vocales, tympanisme à la percussion</a:t>
            </a:r>
            <a:endParaRPr lang="fr-F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Pneumopathie infectieuse</a:t>
            </a:r>
            <a:endParaRPr lang="fr-FR" b="1" dirty="0"/>
          </a:p>
        </p:txBody>
      </p:sp>
      <p:sp>
        <p:nvSpPr>
          <p:cNvPr id="3" name="Espace réservé du contenu 2"/>
          <p:cNvSpPr>
            <a:spLocks noGrp="1"/>
          </p:cNvSpPr>
          <p:nvPr>
            <p:ph idx="1"/>
          </p:nvPr>
        </p:nvSpPr>
        <p:spPr/>
        <p:txBody>
          <a:bodyPr/>
          <a:lstStyle/>
          <a:p>
            <a:pPr>
              <a:buNone/>
            </a:pPr>
            <a:r>
              <a:rPr lang="fr-FR" dirty="0" smtClean="0"/>
              <a:t> </a:t>
            </a:r>
          </a:p>
          <a:p>
            <a:pPr>
              <a:buNone/>
            </a:pPr>
            <a:r>
              <a:rPr lang="fr-FR" dirty="0" smtClean="0"/>
              <a:t>            - Contexte infectieux</a:t>
            </a:r>
          </a:p>
          <a:p>
            <a:pPr>
              <a:buNone/>
            </a:pPr>
            <a:r>
              <a:rPr lang="fr-FR" dirty="0" smtClean="0"/>
              <a:t>            - Douleur d’allure pleurale</a:t>
            </a:r>
          </a:p>
          <a:p>
            <a:pPr>
              <a:buNone/>
            </a:pPr>
            <a:r>
              <a:rPr lang="fr-FR" dirty="0" smtClean="0"/>
              <a:t>            - Foyer de râles crépitants localisé</a:t>
            </a:r>
            <a:endParaRPr lang="fr-F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Douleurs d’origine digestive</a:t>
            </a:r>
            <a:endParaRPr lang="fr-FR" b="1" dirty="0"/>
          </a:p>
        </p:txBody>
      </p:sp>
      <p:sp>
        <p:nvSpPr>
          <p:cNvPr id="3" name="Espace réservé du contenu 2"/>
          <p:cNvSpPr>
            <a:spLocks noGrp="1"/>
          </p:cNvSpPr>
          <p:nvPr>
            <p:ph idx="1"/>
          </p:nvPr>
        </p:nvSpPr>
        <p:spPr/>
        <p:txBody>
          <a:bodyPr>
            <a:normAutofit fontScale="85000" lnSpcReduction="10000"/>
          </a:bodyPr>
          <a:lstStyle/>
          <a:p>
            <a:pPr>
              <a:buNone/>
            </a:pPr>
            <a:r>
              <a:rPr lang="fr-FR" dirty="0" smtClean="0"/>
              <a:t> </a:t>
            </a:r>
          </a:p>
          <a:p>
            <a:pPr>
              <a:buNone/>
            </a:pPr>
            <a:r>
              <a:rPr lang="fr-FR" dirty="0" smtClean="0"/>
              <a:t>•</a:t>
            </a:r>
            <a:r>
              <a:rPr lang="fr-FR" b="1" u="sng" dirty="0" smtClean="0"/>
              <a:t>Reflux gastro-oesophagien</a:t>
            </a:r>
            <a:r>
              <a:rPr lang="fr-FR" b="1" dirty="0" smtClean="0"/>
              <a:t>: </a:t>
            </a:r>
            <a:r>
              <a:rPr lang="fr-FR" dirty="0" smtClean="0"/>
              <a:t>brûlure rétro-sternale, accentuée en position penchée en avant, rythmée par les repas. </a:t>
            </a:r>
          </a:p>
          <a:p>
            <a:pPr>
              <a:buNone/>
            </a:pPr>
            <a:r>
              <a:rPr lang="fr-FR" dirty="0" smtClean="0"/>
              <a:t>•</a:t>
            </a:r>
            <a:r>
              <a:rPr lang="fr-FR" b="1" u="sng" dirty="0" smtClean="0"/>
              <a:t>Spasmes œsophagiens</a:t>
            </a:r>
            <a:r>
              <a:rPr lang="fr-FR" b="1" dirty="0" smtClean="0"/>
              <a:t>: </a:t>
            </a:r>
            <a:r>
              <a:rPr lang="fr-FR" dirty="0" smtClean="0"/>
              <a:t>douleur médio-thoracique, brève, simulant la douleur angineuse, sensible à la trinitrine, déclenchée par la déglutition. </a:t>
            </a:r>
          </a:p>
          <a:p>
            <a:pPr>
              <a:buNone/>
            </a:pPr>
            <a:r>
              <a:rPr lang="fr-FR" dirty="0" smtClean="0"/>
              <a:t>•</a:t>
            </a:r>
            <a:r>
              <a:rPr lang="fr-FR" b="1" u="sng" dirty="0" smtClean="0"/>
              <a:t>Ulcère gastroduodénal</a:t>
            </a:r>
            <a:r>
              <a:rPr lang="fr-FR" b="1" dirty="0" smtClean="0"/>
              <a:t>: </a:t>
            </a:r>
            <a:r>
              <a:rPr lang="fr-FR" dirty="0" smtClean="0"/>
              <a:t>douleur épigastrique en général. </a:t>
            </a:r>
          </a:p>
          <a:p>
            <a:pPr>
              <a:buNone/>
            </a:pPr>
            <a:r>
              <a:rPr lang="fr-FR" dirty="0" smtClean="0"/>
              <a:t>•</a:t>
            </a:r>
            <a:r>
              <a:rPr lang="fr-FR" b="1" u="sng" dirty="0" smtClean="0"/>
              <a:t>Pancréatite aiguë</a:t>
            </a:r>
            <a:r>
              <a:rPr lang="fr-FR" b="1" dirty="0" smtClean="0"/>
              <a:t>: </a:t>
            </a:r>
            <a:r>
              <a:rPr lang="fr-FR" dirty="0" smtClean="0"/>
              <a:t>douleur épigastrique violente, transfixiante, calmée en chien de fusil.</a:t>
            </a:r>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Douleur thoracique</a:t>
            </a:r>
            <a:endParaRPr lang="fr-FR" dirty="0"/>
          </a:p>
        </p:txBody>
      </p:sp>
      <p:sp>
        <p:nvSpPr>
          <p:cNvPr id="3" name="Espace réservé du contenu 2"/>
          <p:cNvSpPr>
            <a:spLocks noGrp="1"/>
          </p:cNvSpPr>
          <p:nvPr>
            <p:ph idx="1"/>
          </p:nvPr>
        </p:nvSpPr>
        <p:spPr/>
        <p:txBody>
          <a:bodyPr>
            <a:normAutofit lnSpcReduction="10000"/>
          </a:bodyPr>
          <a:lstStyle/>
          <a:p>
            <a:pPr>
              <a:buFontTx/>
              <a:buChar char="-"/>
            </a:pPr>
            <a:r>
              <a:rPr lang="fr-FR" b="1" dirty="0" smtClean="0"/>
              <a:t>Signe fonctionnel important et fréquent</a:t>
            </a:r>
          </a:p>
          <a:p>
            <a:pPr>
              <a:buNone/>
            </a:pPr>
            <a:r>
              <a:rPr lang="fr-FR" dirty="0" smtClean="0"/>
              <a:t>           Peut prédire une gravité certaine</a:t>
            </a:r>
          </a:p>
          <a:p>
            <a:pPr algn="ctr">
              <a:buNone/>
            </a:pPr>
            <a:r>
              <a:rPr lang="fr-FR" dirty="0" smtClean="0"/>
              <a:t>  Représente 30% des motifs de consultations</a:t>
            </a:r>
          </a:p>
          <a:p>
            <a:pPr algn="ctr">
              <a:buNone/>
            </a:pPr>
            <a:r>
              <a:rPr lang="fr-FR" dirty="0" smtClean="0"/>
              <a:t> en Cardiologie</a:t>
            </a:r>
          </a:p>
          <a:p>
            <a:pPr>
              <a:buFontTx/>
              <a:buChar char="-"/>
            </a:pPr>
            <a:r>
              <a:rPr lang="fr-FR" b="1" u="sng" dirty="0" smtClean="0"/>
              <a:t>Plusieurs origines possibles:</a:t>
            </a:r>
          </a:p>
          <a:p>
            <a:pPr>
              <a:buNone/>
            </a:pPr>
            <a:r>
              <a:rPr lang="fr-FR" dirty="0" smtClean="0"/>
              <a:t>            Cardiaque, Pulmonaire , Pleurale,</a:t>
            </a:r>
          </a:p>
          <a:p>
            <a:pPr>
              <a:buNone/>
            </a:pPr>
            <a:r>
              <a:rPr lang="fr-FR" dirty="0" smtClean="0"/>
              <a:t>            Ostèo-articulaire, Cutanée, Digestive,    		    voire Psychogène</a:t>
            </a:r>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Douleurs pariétales</a:t>
            </a:r>
            <a:endParaRPr lang="fr-FR" b="1" dirty="0"/>
          </a:p>
        </p:txBody>
      </p:sp>
      <p:sp>
        <p:nvSpPr>
          <p:cNvPr id="3" name="Espace réservé du contenu 2"/>
          <p:cNvSpPr>
            <a:spLocks noGrp="1"/>
          </p:cNvSpPr>
          <p:nvPr>
            <p:ph idx="1"/>
          </p:nvPr>
        </p:nvSpPr>
        <p:spPr/>
        <p:txBody>
          <a:bodyPr/>
          <a:lstStyle/>
          <a:p>
            <a:endParaRPr lang="fr-FR" dirty="0" smtClean="0"/>
          </a:p>
          <a:p>
            <a:pPr algn="ctr">
              <a:buNone/>
            </a:pPr>
            <a:r>
              <a:rPr lang="fr-FR" dirty="0" smtClean="0"/>
              <a:t>Douleurs superficielles accentuées par le toucher:</a:t>
            </a:r>
          </a:p>
          <a:p>
            <a:pPr algn="ctr">
              <a:buNone/>
            </a:pPr>
            <a:endParaRPr lang="fr-FR" dirty="0" smtClean="0"/>
          </a:p>
          <a:p>
            <a:pPr>
              <a:buNone/>
            </a:pPr>
            <a:r>
              <a:rPr lang="fr-FR" dirty="0" smtClean="0"/>
              <a:t>                          - Paroi musculaire</a:t>
            </a:r>
          </a:p>
          <a:p>
            <a:pPr algn="ctr">
              <a:buNone/>
            </a:pPr>
            <a:r>
              <a:rPr lang="fr-FR" dirty="0" smtClean="0"/>
              <a:t>              - Articulation sterno-costale</a:t>
            </a:r>
            <a:endParaRPr lang="fr-F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hlinkClick r:id="rId2"/>
              </a:rPr>
              <a:t> Conclusion</a:t>
            </a: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77500" lnSpcReduction="20000"/>
          </a:bodyPr>
          <a:lstStyle/>
          <a:p>
            <a:pPr algn="ctr">
              <a:buNone/>
            </a:pPr>
            <a:r>
              <a:rPr lang="fr-FR" dirty="0" smtClean="0"/>
              <a:t>    </a:t>
            </a:r>
            <a:r>
              <a:rPr lang="fr-FR" b="1" dirty="0" smtClean="0"/>
              <a:t>DOULEUR THORACIQUE  </a:t>
            </a:r>
          </a:p>
          <a:p>
            <a:pPr>
              <a:buNone/>
            </a:pPr>
            <a:r>
              <a:rPr lang="fr-FR" dirty="0" smtClean="0"/>
              <a:t>  - Symptôme important qui </a:t>
            </a:r>
            <a:r>
              <a:rPr lang="fr-FR" smtClean="0"/>
              <a:t>peut être révélateur </a:t>
            </a:r>
            <a:r>
              <a:rPr lang="fr-FR" dirty="0" smtClean="0"/>
              <a:t>d'une maladie grave, nécessitant un traitement en urgence (infarctus du myocarde, embolie pulmonaire et dissection aortique)</a:t>
            </a:r>
          </a:p>
          <a:p>
            <a:pPr>
              <a:buNone/>
            </a:pPr>
            <a:r>
              <a:rPr lang="fr-FR" dirty="0" smtClean="0"/>
              <a:t>  -  Ses Causes sont extrêmement variées. Une consultation médicale est le plus souvent nécessaire pour en préciser le diagnostic et nécessitera un interrogatoire approfondi, un examen clinique ou des examens complémentaires.</a:t>
            </a:r>
          </a:p>
          <a:p>
            <a:pPr>
              <a:buNone/>
            </a:pPr>
            <a:r>
              <a:rPr lang="fr-FR" dirty="0" smtClean="0"/>
              <a:t>   -Toute douleur thoracique suspecte et prolongée (+ de 10’) survenant chez des patients présentant des facteurs de risque cardiovasculaire nécessite une consultation médicale en urgence.</a:t>
            </a:r>
          </a:p>
          <a:p>
            <a:pPr>
              <a:buNone/>
            </a:pPr>
            <a:endParaRPr lang="fr-F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Douleur thoracique aiguë</a:t>
            </a:r>
            <a:endParaRPr lang="fr-FR" dirty="0"/>
          </a:p>
        </p:txBody>
      </p:sp>
      <p:sp>
        <p:nvSpPr>
          <p:cNvPr id="3" name="Espace réservé du contenu 2"/>
          <p:cNvSpPr>
            <a:spLocks noGrp="1"/>
          </p:cNvSpPr>
          <p:nvPr>
            <p:ph idx="1"/>
          </p:nvPr>
        </p:nvSpPr>
        <p:spPr>
          <a:xfrm>
            <a:off x="395536" y="1340768"/>
            <a:ext cx="8229600" cy="4525963"/>
          </a:xfrm>
        </p:spPr>
        <p:txBody>
          <a:bodyPr>
            <a:normAutofit fontScale="70000" lnSpcReduction="20000"/>
          </a:bodyPr>
          <a:lstStyle/>
          <a:p>
            <a:pPr algn="ctr">
              <a:buNone/>
            </a:pPr>
            <a:r>
              <a:rPr lang="fr-FR" b="1" dirty="0" smtClean="0"/>
              <a:t>- Urgence Diagnostique et Thérapeutique</a:t>
            </a:r>
          </a:p>
          <a:p>
            <a:pPr algn="ctr">
              <a:buNone/>
            </a:pPr>
            <a:endParaRPr lang="fr-FR" dirty="0" smtClean="0"/>
          </a:p>
          <a:p>
            <a:pPr>
              <a:buNone/>
            </a:pPr>
            <a:r>
              <a:rPr lang="fr-FR" dirty="0" smtClean="0"/>
              <a:t>  - </a:t>
            </a:r>
            <a:r>
              <a:rPr lang="fr-FR" b="1" dirty="0" smtClean="0"/>
              <a:t>Cause fréquente </a:t>
            </a:r>
            <a:r>
              <a:rPr lang="fr-FR" dirty="0" smtClean="0"/>
              <a:t>de consultations et de recours aux structures d'urgence (SAMU et SAU) et correspondent </a:t>
            </a:r>
          </a:p>
          <a:p>
            <a:pPr>
              <a:buNone/>
            </a:pPr>
            <a:r>
              <a:rPr lang="fr-FR" dirty="0" smtClean="0"/>
              <a:t>       à 5-10 % de l'ensemble des prises en charge.</a:t>
            </a:r>
            <a:br>
              <a:rPr lang="fr-FR" dirty="0" smtClean="0"/>
            </a:br>
            <a:endParaRPr lang="fr-FR" dirty="0" smtClean="0"/>
          </a:p>
          <a:p>
            <a:pPr>
              <a:buNone/>
            </a:pPr>
            <a:r>
              <a:rPr lang="fr-FR" b="1" dirty="0" smtClean="0"/>
              <a:t>   - Problème difficile en raison </a:t>
            </a:r>
            <a:r>
              <a:rPr lang="fr-FR" dirty="0" smtClean="0"/>
              <a:t>:</a:t>
            </a:r>
          </a:p>
          <a:p>
            <a:pPr>
              <a:buNone/>
            </a:pPr>
            <a:r>
              <a:rPr lang="fr-FR" dirty="0" smtClean="0"/>
              <a:t>           - Du grand nombre de causes responsables</a:t>
            </a:r>
          </a:p>
          <a:p>
            <a:pPr>
              <a:buNone/>
            </a:pPr>
            <a:r>
              <a:rPr lang="fr-FR" dirty="0" smtClean="0"/>
              <a:t>           - Des présentations cliniques hétérogènes</a:t>
            </a:r>
          </a:p>
          <a:p>
            <a:pPr>
              <a:buNone/>
            </a:pPr>
            <a:r>
              <a:rPr lang="fr-FR" dirty="0" smtClean="0"/>
              <a:t>            -De la diversité des examens complémentaires </a:t>
            </a:r>
          </a:p>
          <a:p>
            <a:pPr>
              <a:buNone/>
            </a:pPr>
            <a:r>
              <a:rPr lang="fr-FR" dirty="0" smtClean="0"/>
              <a:t>                           ou il faut choisir le(s) plus contributif(s). </a:t>
            </a:r>
          </a:p>
          <a:p>
            <a:pPr>
              <a:buNone/>
            </a:pPr>
            <a:r>
              <a:rPr lang="fr-FR" dirty="0" smtClean="0"/>
              <a:t>            - De la situation de stress particulier pour le patient </a:t>
            </a:r>
          </a:p>
          <a:p>
            <a:pPr>
              <a:buNone/>
            </a:pPr>
            <a:r>
              <a:rPr lang="fr-FR" dirty="0" smtClean="0"/>
              <a:t>                            et le praticien. </a:t>
            </a:r>
            <a:endParaRPr lang="fr-F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u="sng" cap="all" dirty="0" smtClean="0"/>
              <a:t>OBJECTIFS</a:t>
            </a:r>
            <a:endParaRPr lang="fr-FR" dirty="0"/>
          </a:p>
        </p:txBody>
      </p:sp>
      <p:sp>
        <p:nvSpPr>
          <p:cNvPr id="3" name="Espace réservé du contenu 2"/>
          <p:cNvSpPr>
            <a:spLocks noGrp="1"/>
          </p:cNvSpPr>
          <p:nvPr>
            <p:ph idx="1"/>
          </p:nvPr>
        </p:nvSpPr>
        <p:spPr/>
        <p:txBody>
          <a:bodyPr/>
          <a:lstStyle/>
          <a:p>
            <a:pPr>
              <a:buNone/>
            </a:pPr>
            <a:r>
              <a:rPr lang="fr-FR" cap="all" dirty="0" smtClean="0"/>
              <a:t>     </a:t>
            </a:r>
          </a:p>
          <a:p>
            <a:pPr>
              <a:buNone/>
            </a:pPr>
            <a:r>
              <a:rPr lang="fr-FR" cap="all" dirty="0" smtClean="0"/>
              <a:t>      -</a:t>
            </a:r>
            <a:r>
              <a:rPr lang="fr-FR" b="1" cap="all" dirty="0" smtClean="0"/>
              <a:t>DIAGNOSTIQUER</a:t>
            </a:r>
          </a:p>
          <a:p>
            <a:pPr>
              <a:buNone/>
            </a:pPr>
            <a:r>
              <a:rPr lang="fr-FR" cap="all" dirty="0" smtClean="0"/>
              <a:t>                             </a:t>
            </a:r>
            <a:r>
              <a:rPr lang="fr-FR" dirty="0" smtClean="0"/>
              <a:t> une douleur thoracique aiguë</a:t>
            </a:r>
            <a:br>
              <a:rPr lang="fr-FR" dirty="0" smtClean="0"/>
            </a:br>
            <a:r>
              <a:rPr lang="fr-FR" dirty="0" smtClean="0"/>
              <a:t> </a:t>
            </a:r>
          </a:p>
          <a:p>
            <a:pPr>
              <a:buNone/>
            </a:pPr>
            <a:r>
              <a:rPr lang="fr-FR" dirty="0" smtClean="0"/>
              <a:t>     -</a:t>
            </a:r>
            <a:r>
              <a:rPr lang="fr-FR" b="1" cap="all" dirty="0" smtClean="0"/>
              <a:t>IDENTIFIER</a:t>
            </a:r>
            <a:r>
              <a:rPr lang="fr-FR" dirty="0" smtClean="0"/>
              <a:t> les situations d'urgence</a:t>
            </a:r>
            <a:br>
              <a:rPr lang="fr-FR" dirty="0" smtClean="0"/>
            </a:br>
            <a:r>
              <a:rPr lang="fr-FR" dirty="0" smtClean="0"/>
              <a:t> </a:t>
            </a:r>
          </a:p>
          <a:p>
            <a:pPr>
              <a:buNone/>
            </a:pPr>
            <a:r>
              <a:rPr lang="fr-FR" dirty="0" smtClean="0"/>
              <a:t>      -</a:t>
            </a:r>
            <a:r>
              <a:rPr lang="fr-FR" b="1" cap="all" dirty="0" smtClean="0"/>
              <a:t>PLANIFIER</a:t>
            </a:r>
            <a:r>
              <a:rPr lang="fr-FR" dirty="0" smtClean="0"/>
              <a:t> leur prise en charge</a:t>
            </a:r>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i="1" dirty="0" smtClean="0"/>
              <a:t>Les devoirs du Pharmacien</a:t>
            </a:r>
            <a:r>
              <a:rPr lang="fr-FR" dirty="0" smtClean="0"/>
              <a:t>	</a:t>
            </a:r>
            <a:endParaRPr lang="fr-FR" dirty="0"/>
          </a:p>
        </p:txBody>
      </p:sp>
      <p:sp>
        <p:nvSpPr>
          <p:cNvPr id="3" name="Espace réservé du contenu 2"/>
          <p:cNvSpPr>
            <a:spLocks noGrp="1"/>
          </p:cNvSpPr>
          <p:nvPr>
            <p:ph idx="1"/>
          </p:nvPr>
        </p:nvSpPr>
        <p:spPr/>
        <p:txBody>
          <a:bodyPr>
            <a:normAutofit lnSpcReduction="10000"/>
          </a:bodyPr>
          <a:lstStyle/>
          <a:p>
            <a:pPr>
              <a:buNone/>
            </a:pPr>
            <a:r>
              <a:rPr lang="fr-FR" dirty="0" smtClean="0"/>
              <a:t> -Calmer</a:t>
            </a:r>
          </a:p>
          <a:p>
            <a:pPr>
              <a:buNone/>
            </a:pPr>
            <a:r>
              <a:rPr lang="fr-FR" dirty="0" smtClean="0"/>
              <a:t> -Soulager</a:t>
            </a:r>
          </a:p>
          <a:p>
            <a:pPr>
              <a:buNone/>
            </a:pPr>
            <a:r>
              <a:rPr lang="fr-FR" dirty="0" smtClean="0"/>
              <a:t> -Position de sécurité</a:t>
            </a:r>
          </a:p>
          <a:p>
            <a:pPr>
              <a:buNone/>
            </a:pPr>
            <a:r>
              <a:rPr lang="fr-FR" dirty="0" smtClean="0"/>
              <a:t> -Evaluer la situation clinique et signes associés</a:t>
            </a:r>
          </a:p>
          <a:p>
            <a:pPr>
              <a:buNone/>
            </a:pPr>
            <a:r>
              <a:rPr lang="fr-FR" dirty="0" smtClean="0"/>
              <a:t> -Mesure de la TA</a:t>
            </a:r>
          </a:p>
          <a:p>
            <a:pPr>
              <a:buNone/>
            </a:pPr>
            <a:r>
              <a:rPr lang="fr-FR" dirty="0" smtClean="0"/>
              <a:t> -Effectuer un ECG</a:t>
            </a:r>
          </a:p>
          <a:p>
            <a:pPr>
              <a:buNone/>
            </a:pPr>
            <a:r>
              <a:rPr lang="fr-FR" dirty="0" smtClean="0"/>
              <a:t> -Administrer un antalgique ou dérivé nitré</a:t>
            </a:r>
          </a:p>
          <a:p>
            <a:pPr>
              <a:buNone/>
            </a:pPr>
            <a:r>
              <a:rPr lang="fr-FR" dirty="0" smtClean="0"/>
              <a:t> -Appeler les services de secours</a:t>
            </a:r>
            <a:endParaRPr lang="fr-F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395536" y="0"/>
            <a:ext cx="8229600" cy="1143000"/>
          </a:xfrm>
        </p:spPr>
        <p:txBody>
          <a:bodyPr>
            <a:normAutofit fontScale="90000"/>
          </a:bodyPr>
          <a:lstStyle/>
          <a:p>
            <a:r>
              <a:rPr lang="fr-FR" b="1" i="1" dirty="0" smtClean="0"/>
              <a:t/>
            </a:r>
            <a:br>
              <a:rPr lang="fr-FR" b="1" i="1" dirty="0" smtClean="0"/>
            </a:br>
            <a:r>
              <a:rPr lang="fr-FR" b="1" i="1" dirty="0" smtClean="0"/>
              <a:t/>
            </a:r>
            <a:br>
              <a:rPr lang="fr-FR" b="1" i="1" dirty="0" smtClean="0"/>
            </a:br>
            <a:r>
              <a:rPr lang="fr-FR" b="1" i="1" dirty="0" smtClean="0"/>
              <a:t>Recherche  des signes cliniques</a:t>
            </a:r>
            <a:br>
              <a:rPr lang="fr-FR" b="1" i="1" dirty="0" smtClean="0"/>
            </a:br>
            <a:r>
              <a:rPr lang="fr-FR" b="1" i="1" dirty="0" smtClean="0"/>
              <a:t> de gravité</a:t>
            </a:r>
            <a:r>
              <a:rPr lang="fr-FR" dirty="0" smtClean="0"/>
              <a:t/>
            </a:r>
            <a:br>
              <a:rPr lang="fr-FR" dirty="0" smtClean="0"/>
            </a:br>
            <a:endParaRPr lang="fr-FR" dirty="0"/>
          </a:p>
        </p:txBody>
      </p:sp>
      <p:sp>
        <p:nvSpPr>
          <p:cNvPr id="3" name="Espace réservé du contenu 2"/>
          <p:cNvSpPr>
            <a:spLocks noGrp="1"/>
          </p:cNvSpPr>
          <p:nvPr>
            <p:ph idx="1"/>
          </p:nvPr>
        </p:nvSpPr>
        <p:spPr>
          <a:xfrm>
            <a:off x="467544" y="1916832"/>
            <a:ext cx="8229600" cy="4525963"/>
          </a:xfrm>
        </p:spPr>
        <p:txBody>
          <a:bodyPr/>
          <a:lstStyle/>
          <a:p>
            <a:pPr>
              <a:buNone/>
            </a:pPr>
            <a:r>
              <a:rPr lang="fr-FR" dirty="0" smtClean="0"/>
              <a:t>  </a:t>
            </a:r>
            <a:r>
              <a:rPr lang="fr-FR" b="1" dirty="0" smtClean="0"/>
              <a:t>  -Difficultés respiratoires</a:t>
            </a:r>
          </a:p>
          <a:p>
            <a:pPr>
              <a:buNone/>
            </a:pPr>
            <a:r>
              <a:rPr lang="fr-FR" dirty="0" smtClean="0"/>
              <a:t>    </a:t>
            </a:r>
            <a:r>
              <a:rPr lang="fr-FR" b="1" dirty="0" smtClean="0"/>
              <a:t>- Symptômes associés  </a:t>
            </a:r>
          </a:p>
          <a:p>
            <a:pPr>
              <a:buNone/>
            </a:pPr>
            <a:r>
              <a:rPr lang="fr-FR" dirty="0" smtClean="0"/>
              <a:t>    (intolérance digestive, malaise vagal ,syncope)</a:t>
            </a:r>
          </a:p>
          <a:p>
            <a:pPr>
              <a:buNone/>
            </a:pPr>
            <a:r>
              <a:rPr lang="fr-FR" dirty="0" smtClean="0"/>
              <a:t>    </a:t>
            </a:r>
            <a:r>
              <a:rPr lang="fr-FR" b="1" dirty="0" smtClean="0"/>
              <a:t>- Troubles de la conscience</a:t>
            </a:r>
          </a:p>
          <a:p>
            <a:pPr>
              <a:buNone/>
            </a:pPr>
            <a:r>
              <a:rPr lang="fr-FR" dirty="0" smtClean="0"/>
              <a:t>     </a:t>
            </a:r>
            <a:r>
              <a:rPr lang="fr-FR" b="1" dirty="0" smtClean="0"/>
              <a:t>-Pouls périphériques faibles et hypotension </a:t>
            </a:r>
            <a:r>
              <a:rPr lang="fr-FR" dirty="0" smtClean="0"/>
              <a:t>(collapsus  et insuffisance circulatoire)</a:t>
            </a:r>
          </a:p>
          <a:p>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pPr>
              <a:buFont typeface="Arial" pitchFamily="34" charset="0"/>
              <a:buChar char="•"/>
            </a:pPr>
            <a:r>
              <a:rPr lang="fr-FR" b="1" i="1" dirty="0" smtClean="0"/>
              <a:t/>
            </a:r>
            <a:br>
              <a:rPr lang="fr-FR" b="1" i="1" dirty="0" smtClean="0"/>
            </a:br>
            <a:r>
              <a:rPr lang="fr-FR" b="1" i="1" dirty="0" smtClean="0"/>
              <a:t/>
            </a:r>
            <a:br>
              <a:rPr lang="fr-FR" b="1" i="1" dirty="0" smtClean="0"/>
            </a:br>
            <a:r>
              <a:rPr lang="fr-FR" b="1" i="1" dirty="0" smtClean="0"/>
              <a:t>Interrogatoire et Examen physique du patient</a:t>
            </a:r>
            <a:r>
              <a:rPr lang="fr-FR" dirty="0" smtClean="0"/>
              <a:t/>
            </a:r>
            <a:br>
              <a:rPr lang="fr-FR" dirty="0" smtClean="0"/>
            </a:br>
            <a:r>
              <a:rPr lang="fr-FR" dirty="0" smtClean="0"/>
              <a:t/>
            </a:r>
            <a:br>
              <a:rPr lang="fr-FR" dirty="0" smtClean="0"/>
            </a:br>
            <a:endParaRPr lang="fr-FR" dirty="0"/>
          </a:p>
        </p:txBody>
      </p:sp>
      <p:sp>
        <p:nvSpPr>
          <p:cNvPr id="3" name="Espace réservé du contenu 2"/>
          <p:cNvSpPr>
            <a:spLocks noGrp="1"/>
          </p:cNvSpPr>
          <p:nvPr>
            <p:ph idx="1"/>
          </p:nvPr>
        </p:nvSpPr>
        <p:spPr/>
        <p:txBody>
          <a:bodyPr>
            <a:normAutofit fontScale="55000" lnSpcReduction="20000"/>
          </a:bodyPr>
          <a:lstStyle/>
          <a:p>
            <a:pPr>
              <a:buNone/>
            </a:pPr>
            <a:r>
              <a:rPr lang="fr-FR" dirty="0" smtClean="0"/>
              <a:t>                                                           On fera préciser :</a:t>
            </a:r>
          </a:p>
          <a:p>
            <a:pPr>
              <a:buNone/>
            </a:pPr>
            <a:r>
              <a:rPr lang="fr-FR" dirty="0" smtClean="0"/>
              <a:t> -Type de douleur (constrictive, brûlure, écrasement, pincement, en coup de poignard)</a:t>
            </a:r>
          </a:p>
          <a:p>
            <a:pPr>
              <a:buNone/>
            </a:pPr>
            <a:r>
              <a:rPr lang="fr-FR" dirty="0" smtClean="0"/>
              <a:t>    le mode de déclenchement de la douleur (spontanée, à l'effort ou équivalent, postural)</a:t>
            </a:r>
          </a:p>
          <a:p>
            <a:pPr>
              <a:buNone/>
            </a:pPr>
            <a:r>
              <a:rPr lang="fr-FR" dirty="0" smtClean="0"/>
              <a:t>-Durée , la fréquence et l' intensité de la douleur (heure de début, paroxysmes éventuels)</a:t>
            </a:r>
          </a:p>
          <a:p>
            <a:pPr>
              <a:buNone/>
            </a:pPr>
            <a:r>
              <a:rPr lang="fr-FR" dirty="0" smtClean="0"/>
              <a:t>-Ancienneté et l' évolution de la douleur (douleur aigüe ou chronique)</a:t>
            </a:r>
          </a:p>
          <a:p>
            <a:pPr>
              <a:buNone/>
            </a:pPr>
            <a:r>
              <a:rPr lang="fr-FR" dirty="0" smtClean="0"/>
              <a:t>    la sensibilité éventuelle à la prise de médicaments (cédocard)</a:t>
            </a:r>
          </a:p>
          <a:p>
            <a:pPr>
              <a:buNone/>
            </a:pPr>
            <a:r>
              <a:rPr lang="fr-FR" dirty="0" smtClean="0"/>
              <a:t> -Localisation de la douleur (rétrosternale, basithoracique)</a:t>
            </a:r>
          </a:p>
          <a:p>
            <a:pPr>
              <a:buFontTx/>
              <a:buChar char="-"/>
            </a:pPr>
            <a:r>
              <a:rPr lang="fr-FR" dirty="0" smtClean="0"/>
              <a:t>Les irradiations de la douleur (membres supérieurs, mâchoire, dos)</a:t>
            </a:r>
          </a:p>
          <a:p>
            <a:pPr>
              <a:buFontTx/>
              <a:buChar char="-"/>
            </a:pPr>
            <a:r>
              <a:rPr lang="fr-FR" dirty="0" smtClean="0"/>
              <a:t>La reproduction éventuelle de la douleur à la palpation ou aux mouvements du patient</a:t>
            </a:r>
          </a:p>
          <a:p>
            <a:pPr>
              <a:buNone/>
            </a:pPr>
            <a:r>
              <a:rPr lang="fr-FR" dirty="0" smtClean="0"/>
              <a:t>   -Les signes cliniques accompagnant la douleur (dyspnée, palpitations, cyanose, lipothymie, fièvre, troubles digestifs).</a:t>
            </a:r>
          </a:p>
          <a:p>
            <a:pPr>
              <a:buNone/>
            </a:pPr>
            <a:r>
              <a:rPr lang="fr-FR" dirty="0" smtClean="0"/>
              <a:t>  -Les attitudes qui soulagent la douleur (position penchée vers l'avant, …</a:t>
            </a:r>
          </a:p>
          <a:p>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b="1" dirty="0" smtClean="0"/>
              <a:t>Douleur d’origine cardiaque</a:t>
            </a:r>
            <a:endParaRPr lang="fr-FR" b="1" dirty="0"/>
          </a:p>
        </p:txBody>
      </p:sp>
      <p:sp>
        <p:nvSpPr>
          <p:cNvPr id="3" name="Espace réservé du contenu 2"/>
          <p:cNvSpPr>
            <a:spLocks noGrp="1"/>
          </p:cNvSpPr>
          <p:nvPr>
            <p:ph idx="1"/>
          </p:nvPr>
        </p:nvSpPr>
        <p:spPr/>
        <p:txBody>
          <a:bodyPr/>
          <a:lstStyle/>
          <a:p>
            <a:pPr>
              <a:buNone/>
            </a:pPr>
            <a:r>
              <a:rPr lang="fr-FR" dirty="0" smtClean="0"/>
              <a:t>- Insuffisance coronaire :</a:t>
            </a:r>
          </a:p>
          <a:p>
            <a:pPr>
              <a:buNone/>
            </a:pPr>
            <a:r>
              <a:rPr lang="fr-FR" dirty="0" smtClean="0"/>
              <a:t>                             IDM , Angine de poitrine </a:t>
            </a:r>
          </a:p>
          <a:p>
            <a:pPr>
              <a:buNone/>
            </a:pPr>
            <a:r>
              <a:rPr lang="fr-FR" dirty="0" smtClean="0"/>
              <a:t>-Péricardite aiguë                                                             </a:t>
            </a:r>
          </a:p>
          <a:p>
            <a:pPr>
              <a:buNone/>
            </a:pPr>
            <a:r>
              <a:rPr lang="fr-FR" dirty="0" smtClean="0"/>
              <a:t>-Dissection aortique </a:t>
            </a:r>
          </a:p>
          <a:p>
            <a:pPr>
              <a:buNone/>
            </a:pPr>
            <a:r>
              <a:rPr lang="fr-FR" dirty="0" smtClean="0"/>
              <a:t>-Embolie pulmonaire</a:t>
            </a:r>
          </a:p>
          <a:p>
            <a:pPr>
              <a:buNone/>
            </a:pPr>
            <a:r>
              <a:rPr lang="fr-FR" dirty="0" smtClean="0"/>
              <a:t>                     Pour retenir = P.I.E.D</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t>Insuffisance coronaire</a:t>
            </a:r>
            <a:endParaRPr lang="fr-FR" b="1" dirty="0"/>
          </a:p>
        </p:txBody>
      </p:sp>
      <p:sp>
        <p:nvSpPr>
          <p:cNvPr id="3" name="Espace réservé du contenu 2"/>
          <p:cNvSpPr>
            <a:spLocks noGrp="1"/>
          </p:cNvSpPr>
          <p:nvPr>
            <p:ph idx="1"/>
          </p:nvPr>
        </p:nvSpPr>
        <p:spPr/>
        <p:txBody>
          <a:bodyPr/>
          <a:lstStyle/>
          <a:p>
            <a:pPr>
              <a:buNone/>
            </a:pPr>
            <a:endParaRPr lang="fr-FR" dirty="0" smtClean="0"/>
          </a:p>
          <a:p>
            <a:pPr>
              <a:buNone/>
            </a:pPr>
            <a:r>
              <a:rPr lang="fr-FR" dirty="0" smtClean="0"/>
              <a:t>  Soupçonnée sur la présence de facteurs de risque cardio-vasculaire :</a:t>
            </a:r>
          </a:p>
          <a:p>
            <a:pPr>
              <a:buNone/>
            </a:pPr>
            <a:r>
              <a:rPr lang="fr-FR" dirty="0" smtClean="0"/>
              <a:t>            - HTA, Diabète, Tabac, Dyslipidémie     </a:t>
            </a:r>
          </a:p>
          <a:p>
            <a:pPr>
              <a:buNone/>
            </a:pPr>
            <a:r>
              <a:rPr lang="fr-FR" dirty="0" smtClean="0"/>
              <a:t>            -  Obésité, Age Sexe masculin   </a:t>
            </a:r>
          </a:p>
          <a:p>
            <a:pPr>
              <a:buNone/>
            </a:pPr>
            <a:r>
              <a:rPr lang="fr-FR" dirty="0" smtClean="0"/>
              <a:t>            -  Coronaropathie familiale</a:t>
            </a:r>
            <a:endParaRPr lang="fr-FR"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365</TotalTime>
  <Words>1217</Words>
  <Application>Microsoft Office PowerPoint</Application>
  <PresentationFormat>Affichage à l'écran (4:3)</PresentationFormat>
  <Paragraphs>156</Paragraphs>
  <Slides>21</Slides>
  <Notes>1</Notes>
  <HiddenSlides>0</HiddenSlides>
  <MMClips>0</MMClips>
  <ScaleCrop>false</ScaleCrop>
  <HeadingPairs>
    <vt:vector size="4" baseType="variant">
      <vt:variant>
        <vt:lpstr>Thème</vt:lpstr>
      </vt:variant>
      <vt:variant>
        <vt:i4>1</vt:i4>
      </vt:variant>
      <vt:variant>
        <vt:lpstr>Titres des diapositives</vt:lpstr>
      </vt:variant>
      <vt:variant>
        <vt:i4>21</vt:i4>
      </vt:variant>
    </vt:vector>
  </HeadingPairs>
  <TitlesOfParts>
    <vt:vector size="22" baseType="lpstr">
      <vt:lpstr>Thème Office</vt:lpstr>
      <vt:lpstr>Douleur thoracique aiguë</vt:lpstr>
      <vt:lpstr>Douleur thoracique</vt:lpstr>
      <vt:lpstr>Douleur thoracique aiguë</vt:lpstr>
      <vt:lpstr>OBJECTIFS</vt:lpstr>
      <vt:lpstr>Les devoirs du Pharmacien </vt:lpstr>
      <vt:lpstr>  Recherche  des signes cliniques  de gravité </vt:lpstr>
      <vt:lpstr>  Interrogatoire et Examen physique du patient  </vt:lpstr>
      <vt:lpstr>Douleur d’origine cardiaque</vt:lpstr>
      <vt:lpstr>Insuffisance coronaire</vt:lpstr>
      <vt:lpstr>Insuffisance coronaire</vt:lpstr>
      <vt:lpstr>Embolie pulmonaire</vt:lpstr>
      <vt:lpstr>Embolie pulmonaire</vt:lpstr>
      <vt:lpstr>Dissection aortique</vt:lpstr>
      <vt:lpstr>Douleurs péricardiques</vt:lpstr>
      <vt:lpstr>Douleur d’origine extracardiaque Quand y penser ?</vt:lpstr>
      <vt:lpstr>Épanchement pleural liquidien</vt:lpstr>
      <vt:lpstr>Pneumothorax</vt:lpstr>
      <vt:lpstr>Pneumopathie infectieuse</vt:lpstr>
      <vt:lpstr>Douleurs d’origine digestive</vt:lpstr>
      <vt:lpstr>Douleurs pariétales</vt:lpstr>
      <vt:lpstr> Conclusion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Douleur thoracique aiguë</dc:title>
  <dc:creator>Utilisateur Windows</dc:creator>
  <cp:lastModifiedBy>Abdou</cp:lastModifiedBy>
  <cp:revision>52</cp:revision>
  <dcterms:created xsi:type="dcterms:W3CDTF">2018-01-04T16:54:12Z</dcterms:created>
  <dcterms:modified xsi:type="dcterms:W3CDTF">2021-12-08T10:07:24Z</dcterms:modified>
</cp:coreProperties>
</file>